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72" r:id="rId6"/>
    <p:sldId id="273" r:id="rId7"/>
    <p:sldId id="270" r:id="rId8"/>
    <p:sldId id="263" r:id="rId9"/>
    <p:sldId id="278" r:id="rId10"/>
    <p:sldId id="277" r:id="rId11"/>
    <p:sldId id="264" r:id="rId12"/>
    <p:sldId id="275" r:id="rId13"/>
    <p:sldId id="274" r:id="rId14"/>
    <p:sldId id="276" r:id="rId15"/>
    <p:sldId id="269" r:id="rId16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DFF3-A010-4930-9D91-0C2337D31FF2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7891-74CF-459E-8D6E-84EED91946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123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DFF3-A010-4930-9D91-0C2337D31FF2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7891-74CF-459E-8D6E-84EED91946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406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DFF3-A010-4930-9D91-0C2337D31FF2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7891-74CF-459E-8D6E-84EED91946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1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DFF3-A010-4930-9D91-0C2337D31FF2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7891-74CF-459E-8D6E-84EED91946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859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DFF3-A010-4930-9D91-0C2337D31FF2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7891-74CF-459E-8D6E-84EED91946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858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DFF3-A010-4930-9D91-0C2337D31FF2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7891-74CF-459E-8D6E-84EED91946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50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DFF3-A010-4930-9D91-0C2337D31FF2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7891-74CF-459E-8D6E-84EED91946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82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DFF3-A010-4930-9D91-0C2337D31FF2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7891-74CF-459E-8D6E-84EED91946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68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DFF3-A010-4930-9D91-0C2337D31FF2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7891-74CF-459E-8D6E-84EED91946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9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DFF3-A010-4930-9D91-0C2337D31FF2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7891-74CF-459E-8D6E-84EED91946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1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549DFF3-A010-4930-9D91-0C2337D31FF2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7891-74CF-459E-8D6E-84EED91946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53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549DFF3-A010-4930-9D91-0C2337D31FF2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F627891-74CF-459E-8D6E-84EED91946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11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kday@hagroup.com" TargetMode="External"/><Relationship Id="rId2" Type="http://schemas.openxmlformats.org/officeDocument/2006/relationships/hyperlink" Target="http://www.tbmp.info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hyperlink" Target="mailto:liz.perry@traveljuneau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jp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16C7C351-D9C0-479F-93B0-733B55D57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591" y="1332166"/>
            <a:ext cx="8188818" cy="419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11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ED41954-2F20-4C25-BD0F-387AC9F38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925" y="456785"/>
            <a:ext cx="8954750" cy="5944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5E8233-7D17-45E4-9544-FA8024B03F0F}"/>
              </a:ext>
            </a:extLst>
          </p:cNvPr>
          <p:cNvSpPr txBox="1"/>
          <p:nvPr/>
        </p:nvSpPr>
        <p:spPr>
          <a:xfrm>
            <a:off x="304800" y="2452254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Hotline call log</a:t>
            </a:r>
          </a:p>
        </p:txBody>
      </p:sp>
    </p:spTree>
    <p:extLst>
      <p:ext uri="{BB962C8B-B14F-4D97-AF65-F5344CB8AC3E}">
        <p14:creationId xmlns:p14="http://schemas.microsoft.com/office/powerpoint/2010/main" val="3316194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C06DEA-A6C4-48D8-A96B-E39FE18FB2DC}"/>
              </a:ext>
            </a:extLst>
          </p:cNvPr>
          <p:cNvSpPr txBox="1"/>
          <p:nvPr/>
        </p:nvSpPr>
        <p:spPr>
          <a:xfrm>
            <a:off x="2588582" y="5254222"/>
            <a:ext cx="70148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Hotline Summary:				1997 = 285 calls</a:t>
            </a:r>
          </a:p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		2000 = 248 calls</a:t>
            </a:r>
          </a:p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		2019 = 93 calls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B20134-B1EB-40B6-88A0-C168042E1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79" y="736058"/>
            <a:ext cx="9306901" cy="436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4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3D98202D-E905-4825-A12A-8A170933F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" y="228599"/>
            <a:ext cx="4532169" cy="2301971"/>
          </a:xfrm>
          <a:prstGeom prst="rect">
            <a:avLst/>
          </a:prstGeom>
        </p:spPr>
      </p:pic>
      <p:pic>
        <p:nvPicPr>
          <p:cNvPr id="5" name="Picture 4" descr="A wooden boat in a body of water&#10;&#10;Description automatically generated">
            <a:extLst>
              <a:ext uri="{FF2B5EF4-FFF2-40B4-BE49-F238E27FC236}">
                <a16:creationId xmlns:a16="http://schemas.microsoft.com/office/drawing/2014/main" id="{04F0AF51-DD70-45E8-9105-381609F10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034" y="222539"/>
            <a:ext cx="4817219" cy="32064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B9ED6F-9EB7-48AB-BF8A-9AC7F321F323}"/>
              </a:ext>
            </a:extLst>
          </p:cNvPr>
          <p:cNvSpPr txBox="1"/>
          <p:nvPr/>
        </p:nvSpPr>
        <p:spPr>
          <a:xfrm>
            <a:off x="96982" y="3429000"/>
            <a:ext cx="1199803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QUIETER ON THE WATERFRONT</a:t>
            </a:r>
          </a:p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Wings Airways modernized their fleet by converting 4 De Havilland Otter aircraft from piston engines to modern, quiet, reliable turbine power plants. These conversions have added flexibility and a very high degree of safety to the overall operations. They have also provided the community of Juneau with a decrease in floatplane noise.</a:t>
            </a:r>
          </a:p>
        </p:txBody>
      </p:sp>
    </p:spTree>
    <p:extLst>
      <p:ext uri="{BB962C8B-B14F-4D97-AF65-F5344CB8AC3E}">
        <p14:creationId xmlns:p14="http://schemas.microsoft.com/office/powerpoint/2010/main" val="3040950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3D98202D-E905-4825-A12A-8A170933F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" y="228599"/>
            <a:ext cx="4532169" cy="23019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5A79DD-9BF2-42EB-923B-0A107F39D022}"/>
              </a:ext>
            </a:extLst>
          </p:cNvPr>
          <p:cNvSpPr txBox="1"/>
          <p:nvPr/>
        </p:nvSpPr>
        <p:spPr>
          <a:xfrm>
            <a:off x="462740" y="3003092"/>
            <a:ext cx="54442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Ongoing efforts include</a:t>
            </a:r>
          </a:p>
          <a:p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TBMP outreach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56A459-C28E-4C2C-A6C0-5DA7B1AC3FFA}"/>
              </a:ext>
            </a:extLst>
          </p:cNvPr>
          <p:cNvSpPr txBox="1"/>
          <p:nvPr/>
        </p:nvSpPr>
        <p:spPr>
          <a:xfrm>
            <a:off x="6511160" y="4352544"/>
            <a:ext cx="49926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Awareness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Accountability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9A6869-D5CA-473C-BA38-19513A72E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779" y="381001"/>
            <a:ext cx="2813454" cy="375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66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3D98202D-E905-4825-A12A-8A170933F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" y="228599"/>
            <a:ext cx="4532169" cy="23019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CEAD2B-96E9-4949-B6E3-D010004B13BD}"/>
              </a:ext>
            </a:extLst>
          </p:cNvPr>
          <p:cNvSpPr txBox="1"/>
          <p:nvPr/>
        </p:nvSpPr>
        <p:spPr>
          <a:xfrm>
            <a:off x="111390" y="2773159"/>
            <a:ext cx="635868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Elements necessary for success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Buy-in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Tour Operators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government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AF88F-13FA-44F9-8011-0A38AADBA845}"/>
              </a:ext>
            </a:extLst>
          </p:cNvPr>
          <p:cNvSpPr txBox="1"/>
          <p:nvPr/>
        </p:nvSpPr>
        <p:spPr>
          <a:xfrm>
            <a:off x="6705600" y="3854683"/>
            <a:ext cx="41009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continuous communication, accountability, and review by all parties</a:t>
            </a:r>
          </a:p>
        </p:txBody>
      </p:sp>
      <p:pic>
        <p:nvPicPr>
          <p:cNvPr id="5" name="Picture 4" descr="A picture containing sky, outdoor, water, road&#10;&#10;Description automatically generated">
            <a:extLst>
              <a:ext uri="{FF2B5EF4-FFF2-40B4-BE49-F238E27FC236}">
                <a16:creationId xmlns:a16="http://schemas.microsoft.com/office/drawing/2014/main" id="{97DF9E8C-C702-4EA6-AB66-0A21C7657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534" y="491906"/>
            <a:ext cx="4662815" cy="310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5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4CC78E3-7C34-4FC9-8C81-56DD02292268}"/>
              </a:ext>
            </a:extLst>
          </p:cNvPr>
          <p:cNvSpPr txBox="1"/>
          <p:nvPr/>
        </p:nvSpPr>
        <p:spPr>
          <a:xfrm>
            <a:off x="1046629" y="3036581"/>
            <a:ext cx="1009874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find more information at the TBMP website: </a:t>
            </a:r>
            <a:r>
              <a:rPr lang="en-US" sz="28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www.tbmp.info</a:t>
            </a:r>
            <a:endParaRPr lang="en-US" sz="28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8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Kirby Day – </a:t>
            </a:r>
            <a:r>
              <a:rPr lang="en-US" sz="28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kday@hagroup.com</a:t>
            </a:r>
            <a:endParaRPr lang="en-US" sz="28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Liz Perry –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liz.perry@traveljuneau.com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58158059-7E7E-422C-BA06-E49006F31A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390" y="647423"/>
            <a:ext cx="4665220" cy="238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2ECE75A-04F0-43DE-8610-FBFFEB9EF5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56327"/>
              </p:ext>
            </p:extLst>
          </p:nvPr>
        </p:nvGraphicFramePr>
        <p:xfrm>
          <a:off x="3996273" y="353399"/>
          <a:ext cx="7960378" cy="615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Acrobat Document" r:id="rId3" imgW="7543800" imgH="5829300" progId="AcroExch.Document.DC">
                  <p:embed/>
                </p:oleObj>
              </mc:Choice>
              <mc:Fallback>
                <p:oleObj name="Acrobat Document" r:id="rId3" imgW="7543800" imgH="58293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96273" y="353399"/>
                        <a:ext cx="7960378" cy="6151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9F1D70E0-BAF5-4378-92E3-094ABAE36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" y="90163"/>
            <a:ext cx="3638451" cy="186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88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DE1D46A5-E006-4151-9AB7-D01D9F253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706" y="228600"/>
            <a:ext cx="4809894" cy="32004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CC78E3-7C34-4FC9-8C81-56DD02292268}"/>
              </a:ext>
            </a:extLst>
          </p:cNvPr>
          <p:cNvSpPr txBox="1"/>
          <p:nvPr/>
        </p:nvSpPr>
        <p:spPr>
          <a:xfrm>
            <a:off x="900952" y="3467439"/>
            <a:ext cx="100987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1997, in response to growing concerns about the impact of tourism on the community, local tourism operators took the initiative to develop the Voluntary Compliance Program – over time, this evolved into TOURISM BEST MANAGEMENT PRACTICES, or TBMP.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3D98202D-E905-4825-A12A-8A170933F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" y="228599"/>
            <a:ext cx="4532169" cy="230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9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4CC78E3-7C34-4FC9-8C81-56DD02292268}"/>
              </a:ext>
            </a:extLst>
          </p:cNvPr>
          <p:cNvSpPr txBox="1"/>
          <p:nvPr/>
        </p:nvSpPr>
        <p:spPr>
          <a:xfrm>
            <a:off x="942516" y="2659083"/>
            <a:ext cx="100987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“This program is a cooperative effort by tour operators, cruise lines, transportation providers and the City &amp; Borough of Juneau. The TBMP program is intended to minimize the impacts of tourism in a manner which addresses both resident and </a:t>
            </a:r>
            <a:r>
              <a:rPr lang="en-US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industry concerns.” 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TBMP Guidelines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3D98202D-E905-4825-A12A-8A170933F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" y="228599"/>
            <a:ext cx="4532169" cy="230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33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3D98202D-E905-4825-A12A-8A170933F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" y="228599"/>
            <a:ext cx="4532169" cy="2301971"/>
          </a:xfrm>
          <a:prstGeom prst="rect">
            <a:avLst/>
          </a:prstGeom>
        </p:spPr>
      </p:pic>
      <p:pic>
        <p:nvPicPr>
          <p:cNvPr id="5" name="Picture 4" descr="A small boat in a body of water&#10;&#10;Description automatically generated">
            <a:extLst>
              <a:ext uri="{FF2B5EF4-FFF2-40B4-BE49-F238E27FC236}">
                <a16:creationId xmlns:a16="http://schemas.microsoft.com/office/drawing/2014/main" id="{03D72AFE-AF40-4256-8778-A57669F18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328" y="1273430"/>
            <a:ext cx="5807736" cy="38472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EEC99F-007C-48AE-BB7E-C2D9D35BD988}"/>
              </a:ext>
            </a:extLst>
          </p:cNvPr>
          <p:cNvSpPr txBox="1"/>
          <p:nvPr/>
        </p:nvSpPr>
        <p:spPr>
          <a:xfrm>
            <a:off x="878186" y="3429000"/>
            <a:ext cx="47737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PROACTIVE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REACTIVE</a:t>
            </a:r>
          </a:p>
        </p:txBody>
      </p:sp>
    </p:spTree>
    <p:extLst>
      <p:ext uri="{BB962C8B-B14F-4D97-AF65-F5344CB8AC3E}">
        <p14:creationId xmlns:p14="http://schemas.microsoft.com/office/powerpoint/2010/main" val="1528440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3D98202D-E905-4825-A12A-8A170933F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" y="228599"/>
            <a:ext cx="4532169" cy="23019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E32075E-6E53-41C0-960C-CF80F009E077}"/>
              </a:ext>
            </a:extLst>
          </p:cNvPr>
          <p:cNvSpPr/>
          <p:nvPr/>
        </p:nvSpPr>
        <p:spPr>
          <a:xfrm>
            <a:off x="5553456" y="59725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TBMP was formed to address and better manage impacts to Juneau from its growing tourism industry: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FAD919-3ED6-4F71-BC6A-FA87AD51F6B4}"/>
              </a:ext>
            </a:extLst>
          </p:cNvPr>
          <p:cNvSpPr txBox="1"/>
          <p:nvPr/>
        </p:nvSpPr>
        <p:spPr>
          <a:xfrm>
            <a:off x="781170" y="2558572"/>
            <a:ext cx="95445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Congestion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Flightseeing noise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Ship emissions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Commercial use of trails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Carrying capacity – infrastructure and technology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Marine tours and fishing charters; wake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Low-impact whale watching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Pedestrian traffic </a:t>
            </a:r>
            <a:endParaRPr lang="en-US" sz="30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269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F18CFF7-D26B-403A-9808-2CE2CCDDE63A}"/>
              </a:ext>
            </a:extLst>
          </p:cNvPr>
          <p:cNvSpPr txBox="1"/>
          <p:nvPr/>
        </p:nvSpPr>
        <p:spPr>
          <a:xfrm>
            <a:off x="548718" y="2941144"/>
            <a:ext cx="2765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Guidelines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E1426ED0-F26E-4E30-A289-A1F011C0B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9" y="219186"/>
            <a:ext cx="3017520" cy="15453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D37226-0B62-4E4B-9398-AC36E356B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112" y="176212"/>
            <a:ext cx="649605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15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BB331B3-6AD0-440C-A98F-0BB843BC1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052" y="218653"/>
            <a:ext cx="4086795" cy="6039693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8BCF08D-0FBE-4A18-8C58-AD3786908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371" y="218653"/>
            <a:ext cx="4029637" cy="56681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F84892-0C42-419E-A303-6EA464E89E94}"/>
              </a:ext>
            </a:extLst>
          </p:cNvPr>
          <p:cNvSpPr txBox="1"/>
          <p:nvPr/>
        </p:nvSpPr>
        <p:spPr>
          <a:xfrm>
            <a:off x="251167" y="3238499"/>
            <a:ext cx="2909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concern form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www.tbmp.info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292A2CB6-C00F-4B52-AFDF-48D18356D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8" y="201779"/>
            <a:ext cx="3017520" cy="15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69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292A2CB6-C00F-4B52-AFDF-48D18356D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8" y="201779"/>
            <a:ext cx="3017520" cy="15453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8C269B-71CE-4C95-B8F3-DF7FFEE81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12" y="2087764"/>
            <a:ext cx="11985775" cy="26824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E0CF51-6893-4CAC-A473-04A599F7CE3E}"/>
              </a:ext>
            </a:extLst>
          </p:cNvPr>
          <p:cNvSpPr txBox="1"/>
          <p:nvPr/>
        </p:nvSpPr>
        <p:spPr>
          <a:xfrm>
            <a:off x="3233529" y="5110885"/>
            <a:ext cx="5724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TBMP hotline log sheet</a:t>
            </a:r>
          </a:p>
        </p:txBody>
      </p:sp>
    </p:spTree>
    <p:extLst>
      <p:ext uri="{BB962C8B-B14F-4D97-AF65-F5344CB8AC3E}">
        <p14:creationId xmlns:p14="http://schemas.microsoft.com/office/powerpoint/2010/main" val="50065116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749</TotalTime>
  <Words>329</Words>
  <Application>Microsoft Office PowerPoint</Application>
  <PresentationFormat>Widescreen</PresentationFormat>
  <Paragraphs>48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Gill Sans MT</vt:lpstr>
      <vt:lpstr>Wingdings</vt:lpstr>
      <vt:lpstr>Parcel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CEO</dc:creator>
  <cp:lastModifiedBy>Day, Kirby (HAP)</cp:lastModifiedBy>
  <cp:revision>32</cp:revision>
  <cp:lastPrinted>2019-08-21T20:22:06Z</cp:lastPrinted>
  <dcterms:created xsi:type="dcterms:W3CDTF">2019-08-16T21:51:02Z</dcterms:created>
  <dcterms:modified xsi:type="dcterms:W3CDTF">2022-04-18T19:47:53Z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348928313</vt:i4>
  </property>
  <property fmtid="{D5CDD505-2E9C-101B-9397-08002B2CF9AE}" pid="3" name="_NewReviewCycle">
    <vt:lpwstr/>
  </property>
  <property fmtid="{D5CDD505-2E9C-101B-9397-08002B2CF9AE}" pid="4" name="_EmailSubject">
    <vt:lpwstr>Ready for our meeting today at 2:00 via Microsoft Teams</vt:lpwstr>
  </property>
  <property fmtid="{D5CDD505-2E9C-101B-9397-08002B2CF9AE}" pid="5" name="_AuthorEmail">
    <vt:lpwstr>kday@hagroup.com</vt:lpwstr>
  </property>
  <property fmtid="{D5CDD505-2E9C-101B-9397-08002B2CF9AE}" pid="6" name="_AuthorEmailDisplayName">
    <vt:lpwstr>Day, Kirby (HAP)</vt:lpwstr>
  </property>
</Properties>
</file>